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490" r:id="rId3"/>
    <p:sldId id="464" r:id="rId4"/>
    <p:sldId id="488" r:id="rId5"/>
    <p:sldId id="475" r:id="rId6"/>
    <p:sldId id="482" r:id="rId7"/>
    <p:sldId id="483" r:id="rId8"/>
    <p:sldId id="484" r:id="rId9"/>
    <p:sldId id="485" r:id="rId10"/>
    <p:sldId id="486" r:id="rId11"/>
    <p:sldId id="487" r:id="rId12"/>
    <p:sldId id="481" r:id="rId13"/>
    <p:sldId id="319" r:id="rId14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AD"/>
    <a:srgbClr val="FFFFFF"/>
    <a:srgbClr val="ED8800"/>
    <a:srgbClr val="F650DE"/>
    <a:srgbClr val="030A4F"/>
    <a:srgbClr val="4E0443"/>
    <a:srgbClr val="004851"/>
    <a:srgbClr val="053139"/>
    <a:srgbClr val="C90026"/>
    <a:srgbClr val="004E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95770" autoAdjust="0"/>
  </p:normalViewPr>
  <p:slideViewPr>
    <p:cSldViewPr snapToGrid="0" snapToObjects="1" showGuides="1">
      <p:cViewPr varScale="1">
        <p:scale>
          <a:sx n="108" d="100"/>
          <a:sy n="108" d="100"/>
        </p:scale>
        <p:origin x="1350" y="102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401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14/02/2023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14/02/2023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15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5" y="-2608"/>
            <a:ext cx="1762124" cy="1679288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826" y="-12340"/>
            <a:ext cx="1083080" cy="1032166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14.02.23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14.02.23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14.02.23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14.02.23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826" y="-12340"/>
            <a:ext cx="1083080" cy="103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14.02.23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14.02.23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039" y="-17539"/>
            <a:ext cx="1105341" cy="105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039" y="-17539"/>
            <a:ext cx="1105341" cy="105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47597" y="158214"/>
              <a:ext cx="1023937" cy="10358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2" y="-11104"/>
            <a:ext cx="1368013" cy="130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47597" y="158214"/>
              <a:ext cx="1023937" cy="10358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solidFill>
                  <a:schemeClr val="bg1"/>
                </a:solidFill>
              </a:endParaRPr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2" y="-11104"/>
            <a:ext cx="1368013" cy="130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22201" y="222250"/>
              <a:ext cx="1489075" cy="13643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" y="31364"/>
            <a:ext cx="1631950" cy="155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039" y="-17539"/>
            <a:ext cx="1105341" cy="1053381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14.02.23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aizpuru@mondragon.edu" TargetMode="External"/><Relationship Id="rId2" Type="http://schemas.openxmlformats.org/officeDocument/2006/relationships/hyperlink" Target="mailto:jdelolmo@mondragon.edu" TargetMode="Externa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Requirements writing exercise</a:t>
            </a:r>
            <a:endParaRPr lang="en-US" sz="1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328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3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F7CD972-02E6-4A12-9774-250E9BCAB325}"/>
              </a:ext>
            </a:extLst>
          </p:cNvPr>
          <p:cNvSpPr txBox="1"/>
          <p:nvPr/>
        </p:nvSpPr>
        <p:spPr>
          <a:xfrm>
            <a:off x="5213838" y="2272878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>
                <a:latin typeface="Arial Nova Light" panose="020B0304020202020204" pitchFamily="34" charset="0"/>
              </a:rPr>
              <a:t>Profile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equivalent</a:t>
            </a:r>
            <a:r>
              <a:rPr lang="es-ES" dirty="0">
                <a:latin typeface="Arial Nova Light" panose="020B0304020202020204" pitchFamily="34" charset="0"/>
              </a:rPr>
              <a:t> torque: 1.03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traction</a:t>
            </a:r>
            <a:r>
              <a:rPr lang="es-ES" dirty="0">
                <a:latin typeface="Arial Nova Light" panose="020B0304020202020204" pitchFamily="34" charset="0"/>
              </a:rPr>
              <a:t> torque: 7.20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braking</a:t>
            </a:r>
            <a:r>
              <a:rPr lang="es-ES" dirty="0">
                <a:latin typeface="Arial Nova Light" panose="020B0304020202020204" pitchFamily="34" charset="0"/>
              </a:rPr>
              <a:t> torque: 5.84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speed</a:t>
            </a:r>
            <a:r>
              <a:rPr lang="es-ES" dirty="0">
                <a:latin typeface="Arial Nova Light" panose="020B0304020202020204" pitchFamily="34" charset="0"/>
              </a:rPr>
              <a:t>: 3320 rpm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27BBCBA3-A4FA-4603-9D5C-19CBE1C9F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2" y="1943408"/>
            <a:ext cx="4429033" cy="25056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73E2E95-0751-4ADC-8C23-129762CE3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670" y="3864269"/>
            <a:ext cx="4337713" cy="25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02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3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E7FCCE87-B031-48EA-B755-9765033B4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78" y="1976863"/>
            <a:ext cx="7356145" cy="41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950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requirements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24 V battery voltage.</a:t>
            </a:r>
          </a:p>
          <a:p>
            <a:r>
              <a:rPr lang="es-ES" dirty="0"/>
              <a:t>In-Wheel motor.</a:t>
            </a:r>
          </a:p>
          <a:p>
            <a:r>
              <a:rPr lang="es-ES" dirty="0"/>
              <a:t>10-inch, </a:t>
            </a:r>
            <a:r>
              <a:rPr lang="es-ES" dirty="0" err="1"/>
              <a:t>inflatable</a:t>
            </a:r>
            <a:r>
              <a:rPr lang="es-ES" dirty="0"/>
              <a:t>.</a:t>
            </a:r>
          </a:p>
          <a:p>
            <a:r>
              <a:rPr lang="es-ES" dirty="0" err="1"/>
              <a:t>Maximum</a:t>
            </a:r>
            <a:r>
              <a:rPr lang="es-ES" dirty="0"/>
              <a:t> </a:t>
            </a:r>
            <a:r>
              <a:rPr lang="es-ES" dirty="0" err="1"/>
              <a:t>weight</a:t>
            </a:r>
            <a:r>
              <a:rPr lang="es-ES" dirty="0"/>
              <a:t>: 4 kg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2068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15783" y="4098454"/>
            <a:ext cx="3712873" cy="17581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/>
              <a:t>Jon del Olmo Larrañaga</a:t>
            </a:r>
          </a:p>
          <a:p>
            <a:r>
              <a:rPr lang="es-ES" sz="1100" dirty="0">
                <a:hlinkClick r:id="rId2"/>
              </a:rPr>
              <a:t>jdelolmo@mondragon.edu</a:t>
            </a:r>
            <a:endParaRPr lang="es-ES" sz="1100" dirty="0"/>
          </a:p>
          <a:p>
            <a:endParaRPr lang="es-ES" sz="1100" dirty="0"/>
          </a:p>
          <a:p>
            <a:r>
              <a:rPr lang="es-ES" sz="1400" b="1" dirty="0" err="1"/>
              <a:t>Iosu</a:t>
            </a:r>
            <a:r>
              <a:rPr lang="es-ES" sz="1400" b="1" dirty="0"/>
              <a:t> Aizpuru Larrañaga</a:t>
            </a:r>
          </a:p>
          <a:p>
            <a:r>
              <a:rPr lang="es-ES" sz="800" dirty="0">
                <a:hlinkClick r:id="rId3"/>
              </a:rPr>
              <a:t>iaizpuru@mondragon.edu</a:t>
            </a:r>
            <a:endParaRPr lang="es-ES" sz="800" dirty="0"/>
          </a:p>
          <a:p>
            <a:endParaRPr lang="es-ES" sz="1100" dirty="0"/>
          </a:p>
          <a:p>
            <a:endParaRPr lang="es-ES" sz="1100" dirty="0"/>
          </a:p>
          <a:p>
            <a:r>
              <a:rPr lang="es-ES" sz="1100" dirty="0" err="1"/>
              <a:t>Orona</a:t>
            </a:r>
            <a:r>
              <a:rPr lang="es-ES" sz="1100" dirty="0"/>
              <a:t> Ideo - </a:t>
            </a:r>
            <a:r>
              <a:rPr lang="es-ES" sz="1100" dirty="0" err="1"/>
              <a:t>Fundazioa</a:t>
            </a:r>
            <a:r>
              <a:rPr lang="es-ES" sz="1100" dirty="0"/>
              <a:t> </a:t>
            </a:r>
            <a:r>
              <a:rPr lang="es-ES" sz="1100" dirty="0" err="1"/>
              <a:t>eraikuntza</a:t>
            </a:r>
            <a:endParaRPr lang="es-ES" sz="1100" dirty="0"/>
          </a:p>
          <a:p>
            <a:r>
              <a:rPr lang="es-ES" sz="1100" dirty="0" err="1"/>
              <a:t>Jauregi</a:t>
            </a:r>
            <a:r>
              <a:rPr lang="es-ES" sz="1100" dirty="0"/>
              <a:t> Bailara, </a:t>
            </a:r>
            <a:r>
              <a:rPr lang="es-ES" sz="1100" dirty="0" err="1"/>
              <a:t>z.g</a:t>
            </a:r>
            <a:r>
              <a:rPr lang="es-ES" sz="1100" dirty="0"/>
              <a:t>.</a:t>
            </a:r>
          </a:p>
          <a:p>
            <a:r>
              <a:rPr lang="es-ES" sz="1100" dirty="0"/>
              <a:t>20120 Hernani (</a:t>
            </a:r>
            <a:r>
              <a:rPr lang="es-ES" sz="1100" dirty="0" err="1"/>
              <a:t>Gipuzkoa</a:t>
            </a:r>
            <a:r>
              <a:rPr lang="es-ES" sz="1100" dirty="0"/>
              <a:t>)</a:t>
            </a:r>
          </a:p>
          <a:p>
            <a:r>
              <a:rPr lang="es-ES" sz="1100" dirty="0"/>
              <a:t>Tel. : +(34) 943 739765</a:t>
            </a:r>
          </a:p>
          <a:p>
            <a:r>
              <a:rPr lang="es-ES" sz="1100" dirty="0"/>
              <a:t>www.mondragon.edu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97440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E37D71A-0A95-48B6-91F7-6A96CCCEE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65FDD1F-A088-42E9-99D0-10EDE0ED4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F6CFB1-B273-46C4-A51D-9E7A8C23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01EA1E0-7A88-4E73-848C-16262141E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Introduction</a:t>
            </a:r>
            <a:r>
              <a:rPr lang="es-ES" dirty="0"/>
              <a:t> – </a:t>
            </a:r>
            <a:r>
              <a:rPr lang="es-ES" dirty="0" err="1"/>
              <a:t>exercise</a:t>
            </a:r>
            <a:r>
              <a:rPr lang="es-ES" dirty="0"/>
              <a:t> </a:t>
            </a:r>
            <a:r>
              <a:rPr lang="es-ES" dirty="0" err="1"/>
              <a:t>context</a:t>
            </a:r>
            <a:endParaRPr lang="es-E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D3591743-E0F0-4145-AE42-5AB255F302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6"/>
            <a:ext cx="8299939" cy="519174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This exercise introduces basic concepts about requirements writing. </a:t>
            </a:r>
          </a:p>
          <a:p>
            <a:pPr marL="0" indent="0" algn="just">
              <a:buNone/>
            </a:pPr>
            <a:endParaRPr lang="en-US" sz="1800" b="1" dirty="0">
              <a:solidFill>
                <a:schemeClr val="tx1"/>
              </a:solidFill>
              <a:latin typeface="Arial Nova Light" panose="020B0304020202020204" pitchFamily="34" charset="0"/>
              <a:ea typeface="+mn-ea"/>
              <a:cs typeface="+mn-cs"/>
            </a:endParaRPr>
          </a:p>
          <a:p>
            <a:pPr marL="0" indent="0" algn="just">
              <a:buNone/>
            </a:pPr>
            <a:r>
              <a:rPr lang="en-US" sz="1800" b="1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The main objective is to write scooter motor requirements from customer requirements given in this document.</a:t>
            </a:r>
          </a:p>
          <a:p>
            <a:pPr marL="0" indent="0" algn="just">
              <a:buNone/>
            </a:pPr>
            <a:endParaRPr lang="en-US" sz="1800" dirty="0">
              <a:solidFill>
                <a:schemeClr val="tx1"/>
              </a:solidFill>
              <a:latin typeface="Arial Nova Light" panose="020B0304020202020204" pitchFamily="34" charset="0"/>
              <a:ea typeface="+mn-ea"/>
              <a:cs typeface="+mn-cs"/>
            </a:endParaRPr>
          </a:p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The company MU Scooters Inc. is looking for a supplier of electric motors. You (student) are part of a company that manufactures electric motors. </a:t>
            </a:r>
          </a:p>
          <a:p>
            <a:pPr marL="0" indent="0" algn="just">
              <a:buNone/>
            </a:pPr>
            <a:endParaRPr lang="en-US" sz="1800" dirty="0">
              <a:solidFill>
                <a:schemeClr val="tx1"/>
              </a:solidFill>
              <a:latin typeface="Arial Nova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3D7352C-6203-4475-BFF4-9EB0C3DFDA9C}"/>
              </a:ext>
            </a:extLst>
          </p:cNvPr>
          <p:cNvSpPr txBox="1"/>
          <p:nvPr/>
        </p:nvSpPr>
        <p:spPr>
          <a:xfrm>
            <a:off x="1333826" y="3992278"/>
            <a:ext cx="19397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MU Scooters Inc</a:t>
            </a:r>
            <a:endParaRPr lang="es-ES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5A18EED-4FA6-4683-8F61-1C66AF8B4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244" y="4513094"/>
            <a:ext cx="2509621" cy="1872869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5ECFBD53-65D9-4693-A651-17D1AF487066}"/>
              </a:ext>
            </a:extLst>
          </p:cNvPr>
          <p:cNvSpPr txBox="1"/>
          <p:nvPr/>
        </p:nvSpPr>
        <p:spPr>
          <a:xfrm>
            <a:off x="5670306" y="3992278"/>
            <a:ext cx="19397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You</a:t>
            </a:r>
            <a:endParaRPr lang="es-ES" dirty="0"/>
          </a:p>
        </p:txBody>
      </p:sp>
      <p:pic>
        <p:nvPicPr>
          <p:cNvPr id="12" name="Gráfico 11" descr="Cabeza con engranajes con relleno sólido">
            <a:extLst>
              <a:ext uri="{FF2B5EF4-FFF2-40B4-BE49-F238E27FC236}">
                <a16:creationId xmlns:a16="http://schemas.microsoft.com/office/drawing/2014/main" id="{8455B96B-81E6-4476-BC95-82E343B16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1613" y="4561125"/>
            <a:ext cx="1149659" cy="1149659"/>
          </a:xfrm>
          <a:prstGeom prst="rect">
            <a:avLst/>
          </a:prstGeom>
        </p:spPr>
      </p:pic>
      <p:grpSp>
        <p:nvGrpSpPr>
          <p:cNvPr id="13" name="Grupo 12">
            <a:extLst>
              <a:ext uri="{FF2B5EF4-FFF2-40B4-BE49-F238E27FC236}">
                <a16:creationId xmlns:a16="http://schemas.microsoft.com/office/drawing/2014/main" id="{5C42671A-F781-45A1-9D8F-A4E51BF16128}"/>
              </a:ext>
            </a:extLst>
          </p:cNvPr>
          <p:cNvGrpSpPr/>
          <p:nvPr/>
        </p:nvGrpSpPr>
        <p:grpSpPr>
          <a:xfrm>
            <a:off x="6955395" y="4758984"/>
            <a:ext cx="917358" cy="724229"/>
            <a:chOff x="1829290" y="3696522"/>
            <a:chExt cx="2710296" cy="2139705"/>
          </a:xfrm>
          <a:solidFill>
            <a:srgbClr val="009EB6"/>
          </a:solidFill>
        </p:grpSpPr>
        <p:sp>
          <p:nvSpPr>
            <p:cNvPr id="14" name="Forma libre: forma 13">
              <a:extLst>
                <a:ext uri="{FF2B5EF4-FFF2-40B4-BE49-F238E27FC236}">
                  <a16:creationId xmlns:a16="http://schemas.microsoft.com/office/drawing/2014/main" id="{C2D08703-6EB7-4AA9-9E79-BFCB2E703E75}"/>
                </a:ext>
              </a:extLst>
            </p:cNvPr>
            <p:cNvSpPr/>
            <p:nvPr/>
          </p:nvSpPr>
          <p:spPr>
            <a:xfrm>
              <a:off x="1829290" y="3696522"/>
              <a:ext cx="2710296" cy="2139705"/>
            </a:xfrm>
            <a:custGeom>
              <a:avLst/>
              <a:gdLst>
                <a:gd name="connsiteX0" fmla="*/ 2457922 w 2710296"/>
                <a:gd name="connsiteY0" fmla="*/ 192039 h 2139705"/>
                <a:gd name="connsiteX1" fmla="*/ 2211044 w 2710296"/>
                <a:gd name="connsiteY1" fmla="*/ 192039 h 2139705"/>
                <a:gd name="connsiteX2" fmla="*/ 2106797 w 2710296"/>
                <a:gd name="connsiteY2" fmla="*/ 274340 h 2139705"/>
                <a:gd name="connsiteX3" fmla="*/ 1876373 w 2710296"/>
                <a:gd name="connsiteY3" fmla="*/ 274340 h 2139705"/>
                <a:gd name="connsiteX4" fmla="*/ 1876354 w 2710296"/>
                <a:gd name="connsiteY4" fmla="*/ 104246 h 2139705"/>
                <a:gd name="connsiteX5" fmla="*/ 1772108 w 2710296"/>
                <a:gd name="connsiteY5" fmla="*/ 0 h 2139705"/>
                <a:gd name="connsiteX6" fmla="*/ 982066 w 2710296"/>
                <a:gd name="connsiteY6" fmla="*/ 19 h 2139705"/>
                <a:gd name="connsiteX7" fmla="*/ 877820 w 2710296"/>
                <a:gd name="connsiteY7" fmla="*/ 104266 h 2139705"/>
                <a:gd name="connsiteX8" fmla="*/ 877820 w 2710296"/>
                <a:gd name="connsiteY8" fmla="*/ 274339 h 2139705"/>
                <a:gd name="connsiteX9" fmla="*/ 636413 w 2710296"/>
                <a:gd name="connsiteY9" fmla="*/ 274339 h 2139705"/>
                <a:gd name="connsiteX10" fmla="*/ 471811 w 2710296"/>
                <a:gd name="connsiteY10" fmla="*/ 438941 h 2139705"/>
                <a:gd name="connsiteX11" fmla="*/ 471811 w 2710296"/>
                <a:gd name="connsiteY11" fmla="*/ 587064 h 2139705"/>
                <a:gd name="connsiteX12" fmla="*/ 416952 w 2710296"/>
                <a:gd name="connsiteY12" fmla="*/ 587064 h 2139705"/>
                <a:gd name="connsiteX13" fmla="*/ 318197 w 2710296"/>
                <a:gd name="connsiteY13" fmla="*/ 685819 h 2139705"/>
                <a:gd name="connsiteX14" fmla="*/ 318216 w 2710296"/>
                <a:gd name="connsiteY14" fmla="*/ 905260 h 2139705"/>
                <a:gd name="connsiteX15" fmla="*/ 153614 w 2710296"/>
                <a:gd name="connsiteY15" fmla="*/ 905260 h 2139705"/>
                <a:gd name="connsiteX16" fmla="*/ 0 w 2710296"/>
                <a:gd name="connsiteY16" fmla="*/ 1058875 h 2139705"/>
                <a:gd name="connsiteX17" fmla="*/ 153614 w 2710296"/>
                <a:gd name="connsiteY17" fmla="*/ 1212489 h 2139705"/>
                <a:gd name="connsiteX18" fmla="*/ 318216 w 2710296"/>
                <a:gd name="connsiteY18" fmla="*/ 1212489 h 2139705"/>
                <a:gd name="connsiteX19" fmla="*/ 318216 w 2710296"/>
                <a:gd name="connsiteY19" fmla="*/ 1426459 h 2139705"/>
                <a:gd name="connsiteX20" fmla="*/ 416971 w 2710296"/>
                <a:gd name="connsiteY20" fmla="*/ 1525214 h 2139705"/>
                <a:gd name="connsiteX21" fmla="*/ 471830 w 2710296"/>
                <a:gd name="connsiteY21" fmla="*/ 1525214 h 2139705"/>
                <a:gd name="connsiteX22" fmla="*/ 471830 w 2710296"/>
                <a:gd name="connsiteY22" fmla="*/ 1673357 h 2139705"/>
                <a:gd name="connsiteX23" fmla="*/ 636432 w 2710296"/>
                <a:gd name="connsiteY23" fmla="*/ 1837958 h 2139705"/>
                <a:gd name="connsiteX24" fmla="*/ 877839 w 2710296"/>
                <a:gd name="connsiteY24" fmla="*/ 1837958 h 2139705"/>
                <a:gd name="connsiteX25" fmla="*/ 877839 w 2710296"/>
                <a:gd name="connsiteY25" fmla="*/ 1909277 h 2139705"/>
                <a:gd name="connsiteX26" fmla="*/ 768121 w 2710296"/>
                <a:gd name="connsiteY26" fmla="*/ 1909277 h 2139705"/>
                <a:gd name="connsiteX27" fmla="*/ 652906 w 2710296"/>
                <a:gd name="connsiteY27" fmla="*/ 2024491 h 2139705"/>
                <a:gd name="connsiteX28" fmla="*/ 768121 w 2710296"/>
                <a:gd name="connsiteY28" fmla="*/ 2139705 h 2139705"/>
                <a:gd name="connsiteX29" fmla="*/ 2112289 w 2710296"/>
                <a:gd name="connsiteY29" fmla="*/ 2139705 h 2139705"/>
                <a:gd name="connsiteX30" fmla="*/ 2227503 w 2710296"/>
                <a:gd name="connsiteY30" fmla="*/ 2024491 h 2139705"/>
                <a:gd name="connsiteX31" fmla="*/ 2112289 w 2710296"/>
                <a:gd name="connsiteY31" fmla="*/ 1909277 h 2139705"/>
                <a:gd name="connsiteX32" fmla="*/ 2002570 w 2710296"/>
                <a:gd name="connsiteY32" fmla="*/ 1909277 h 2139705"/>
                <a:gd name="connsiteX33" fmla="*/ 2002551 w 2710296"/>
                <a:gd name="connsiteY33" fmla="*/ 1837958 h 2139705"/>
                <a:gd name="connsiteX34" fmla="*/ 2101306 w 2710296"/>
                <a:gd name="connsiteY34" fmla="*/ 1837958 h 2139705"/>
                <a:gd name="connsiteX35" fmla="*/ 2205553 w 2710296"/>
                <a:gd name="connsiteY35" fmla="*/ 1920259 h 2139705"/>
                <a:gd name="connsiteX36" fmla="*/ 2452431 w 2710296"/>
                <a:gd name="connsiteY36" fmla="*/ 1920259 h 2139705"/>
                <a:gd name="connsiteX37" fmla="*/ 2710297 w 2710296"/>
                <a:gd name="connsiteY37" fmla="*/ 1662393 h 2139705"/>
                <a:gd name="connsiteX38" fmla="*/ 2710297 w 2710296"/>
                <a:gd name="connsiteY38" fmla="*/ 449899 h 2139705"/>
                <a:gd name="connsiteX39" fmla="*/ 2457923 w 2710296"/>
                <a:gd name="connsiteY39" fmla="*/ 192033 h 2139705"/>
                <a:gd name="connsiteX40" fmla="*/ 960135 w 2710296"/>
                <a:gd name="connsiteY40" fmla="*/ 104246 h 2139705"/>
                <a:gd name="connsiteX41" fmla="*/ 982083 w 2710296"/>
                <a:gd name="connsiteY41" fmla="*/ 82298 h 2139705"/>
                <a:gd name="connsiteX42" fmla="*/ 1777611 w 2710296"/>
                <a:gd name="connsiteY42" fmla="*/ 82298 h 2139705"/>
                <a:gd name="connsiteX43" fmla="*/ 1799559 w 2710296"/>
                <a:gd name="connsiteY43" fmla="*/ 104246 h 2139705"/>
                <a:gd name="connsiteX44" fmla="*/ 1799559 w 2710296"/>
                <a:gd name="connsiteY44" fmla="*/ 274320 h 2139705"/>
                <a:gd name="connsiteX45" fmla="*/ 960140 w 2710296"/>
                <a:gd name="connsiteY45" fmla="*/ 274339 h 2139705"/>
                <a:gd name="connsiteX46" fmla="*/ 153634 w 2710296"/>
                <a:gd name="connsiteY46" fmla="*/ 1130203 h 2139705"/>
                <a:gd name="connsiteX47" fmla="*/ 82316 w 2710296"/>
                <a:gd name="connsiteY47" fmla="*/ 1058885 h 2139705"/>
                <a:gd name="connsiteX48" fmla="*/ 153634 w 2710296"/>
                <a:gd name="connsiteY48" fmla="*/ 987567 h 2139705"/>
                <a:gd name="connsiteX49" fmla="*/ 318236 w 2710296"/>
                <a:gd name="connsiteY49" fmla="*/ 987567 h 2139705"/>
                <a:gd name="connsiteX50" fmla="*/ 318236 w 2710296"/>
                <a:gd name="connsiteY50" fmla="*/ 1130218 h 2139705"/>
                <a:gd name="connsiteX51" fmla="*/ 416991 w 2710296"/>
                <a:gd name="connsiteY51" fmla="*/ 1442928 h 2139705"/>
                <a:gd name="connsiteX52" fmla="*/ 400535 w 2710296"/>
                <a:gd name="connsiteY52" fmla="*/ 1426472 h 2139705"/>
                <a:gd name="connsiteX53" fmla="*/ 400535 w 2710296"/>
                <a:gd name="connsiteY53" fmla="*/ 691294 h 2139705"/>
                <a:gd name="connsiteX54" fmla="*/ 416991 w 2710296"/>
                <a:gd name="connsiteY54" fmla="*/ 674838 h 2139705"/>
                <a:gd name="connsiteX55" fmla="*/ 471850 w 2710296"/>
                <a:gd name="connsiteY55" fmla="*/ 674838 h 2139705"/>
                <a:gd name="connsiteX56" fmla="*/ 471850 w 2710296"/>
                <a:gd name="connsiteY56" fmla="*/ 1442934 h 2139705"/>
                <a:gd name="connsiteX57" fmla="*/ 554151 w 2710296"/>
                <a:gd name="connsiteY57" fmla="*/ 1673352 h 2139705"/>
                <a:gd name="connsiteX58" fmla="*/ 554151 w 2710296"/>
                <a:gd name="connsiteY58" fmla="*/ 444398 h 2139705"/>
                <a:gd name="connsiteX59" fmla="*/ 636452 w 2710296"/>
                <a:gd name="connsiteY59" fmla="*/ 362098 h 2139705"/>
                <a:gd name="connsiteX60" fmla="*/ 2106807 w 2710296"/>
                <a:gd name="connsiteY60" fmla="*/ 362098 h 2139705"/>
                <a:gd name="connsiteX61" fmla="*/ 2106807 w 2710296"/>
                <a:gd name="connsiteY61" fmla="*/ 1761130 h 2139705"/>
                <a:gd name="connsiteX62" fmla="*/ 636452 w 2710296"/>
                <a:gd name="connsiteY62" fmla="*/ 1761130 h 2139705"/>
                <a:gd name="connsiteX63" fmla="*/ 554151 w 2710296"/>
                <a:gd name="connsiteY63" fmla="*/ 1673337 h 2139705"/>
                <a:gd name="connsiteX64" fmla="*/ 2150693 w 2710296"/>
                <a:gd name="connsiteY64" fmla="*/ 2024482 h 2139705"/>
                <a:gd name="connsiteX65" fmla="*/ 2117781 w 2710296"/>
                <a:gd name="connsiteY65" fmla="*/ 2057394 h 2139705"/>
                <a:gd name="connsiteX66" fmla="*/ 773613 w 2710296"/>
                <a:gd name="connsiteY66" fmla="*/ 2057413 h 2139705"/>
                <a:gd name="connsiteX67" fmla="*/ 740700 w 2710296"/>
                <a:gd name="connsiteY67" fmla="*/ 2024501 h 2139705"/>
                <a:gd name="connsiteX68" fmla="*/ 773613 w 2710296"/>
                <a:gd name="connsiteY68" fmla="*/ 1991588 h 2139705"/>
                <a:gd name="connsiteX69" fmla="*/ 2117781 w 2710296"/>
                <a:gd name="connsiteY69" fmla="*/ 1991588 h 2139705"/>
                <a:gd name="connsiteX70" fmla="*/ 2150693 w 2710296"/>
                <a:gd name="connsiteY70" fmla="*/ 2024481 h 2139705"/>
                <a:gd name="connsiteX71" fmla="*/ 1925761 w 2710296"/>
                <a:gd name="connsiteY71" fmla="*/ 1909267 h 2139705"/>
                <a:gd name="connsiteX72" fmla="*/ 960154 w 2710296"/>
                <a:gd name="connsiteY72" fmla="*/ 1909267 h 2139705"/>
                <a:gd name="connsiteX73" fmla="*/ 960154 w 2710296"/>
                <a:gd name="connsiteY73" fmla="*/ 1837949 h 2139705"/>
                <a:gd name="connsiteX74" fmla="*/ 1925761 w 2710296"/>
                <a:gd name="connsiteY74" fmla="*/ 1837949 h 2139705"/>
                <a:gd name="connsiteX75" fmla="*/ 2628020 w 2710296"/>
                <a:gd name="connsiteY75" fmla="*/ 1667861 h 2139705"/>
                <a:gd name="connsiteX76" fmla="*/ 2452455 w 2710296"/>
                <a:gd name="connsiteY76" fmla="*/ 1843425 h 2139705"/>
                <a:gd name="connsiteX77" fmla="*/ 2205577 w 2710296"/>
                <a:gd name="connsiteY77" fmla="*/ 1843425 h 2139705"/>
                <a:gd name="connsiteX78" fmla="*/ 2183629 w 2710296"/>
                <a:gd name="connsiteY78" fmla="*/ 1821477 h 2139705"/>
                <a:gd name="connsiteX79" fmla="*/ 2183629 w 2710296"/>
                <a:gd name="connsiteY79" fmla="*/ 301745 h 2139705"/>
                <a:gd name="connsiteX80" fmla="*/ 2205577 w 2710296"/>
                <a:gd name="connsiteY80" fmla="*/ 279797 h 2139705"/>
                <a:gd name="connsiteX81" fmla="*/ 2452455 w 2710296"/>
                <a:gd name="connsiteY81" fmla="*/ 279797 h 2139705"/>
                <a:gd name="connsiteX82" fmla="*/ 2628020 w 2710296"/>
                <a:gd name="connsiteY82" fmla="*/ 455361 h 2139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710296" h="2139705">
                  <a:moveTo>
                    <a:pt x="2457922" y="192039"/>
                  </a:moveTo>
                  <a:lnTo>
                    <a:pt x="2211044" y="192039"/>
                  </a:lnTo>
                  <a:cubicBezTo>
                    <a:pt x="2161676" y="192039"/>
                    <a:pt x="2117780" y="230443"/>
                    <a:pt x="2106797" y="274340"/>
                  </a:cubicBezTo>
                  <a:lnTo>
                    <a:pt x="1876373" y="274340"/>
                  </a:lnTo>
                  <a:lnTo>
                    <a:pt x="1876354" y="104246"/>
                  </a:lnTo>
                  <a:cubicBezTo>
                    <a:pt x="1876354" y="43896"/>
                    <a:pt x="1826986" y="0"/>
                    <a:pt x="1772108" y="0"/>
                  </a:cubicBezTo>
                  <a:lnTo>
                    <a:pt x="982066" y="19"/>
                  </a:lnTo>
                  <a:cubicBezTo>
                    <a:pt x="921716" y="19"/>
                    <a:pt x="877820" y="49387"/>
                    <a:pt x="877820" y="104266"/>
                  </a:cubicBezTo>
                  <a:lnTo>
                    <a:pt x="877820" y="274339"/>
                  </a:lnTo>
                  <a:lnTo>
                    <a:pt x="636413" y="274339"/>
                  </a:lnTo>
                  <a:cubicBezTo>
                    <a:pt x="543149" y="274339"/>
                    <a:pt x="471811" y="351149"/>
                    <a:pt x="471811" y="438941"/>
                  </a:cubicBezTo>
                  <a:lnTo>
                    <a:pt x="471811" y="587064"/>
                  </a:lnTo>
                  <a:lnTo>
                    <a:pt x="416952" y="587064"/>
                  </a:lnTo>
                  <a:cubicBezTo>
                    <a:pt x="362093" y="587064"/>
                    <a:pt x="318197" y="630960"/>
                    <a:pt x="318197" y="685819"/>
                  </a:cubicBezTo>
                  <a:lnTo>
                    <a:pt x="318216" y="905260"/>
                  </a:lnTo>
                  <a:lnTo>
                    <a:pt x="153614" y="905260"/>
                  </a:lnTo>
                  <a:cubicBezTo>
                    <a:pt x="71313" y="905260"/>
                    <a:pt x="0" y="976579"/>
                    <a:pt x="0" y="1058875"/>
                  </a:cubicBezTo>
                  <a:cubicBezTo>
                    <a:pt x="0" y="1141176"/>
                    <a:pt x="71318" y="1212489"/>
                    <a:pt x="153614" y="1212489"/>
                  </a:cubicBezTo>
                  <a:lnTo>
                    <a:pt x="318216" y="1212489"/>
                  </a:lnTo>
                  <a:lnTo>
                    <a:pt x="318216" y="1426459"/>
                  </a:lnTo>
                  <a:cubicBezTo>
                    <a:pt x="318216" y="1481318"/>
                    <a:pt x="362112" y="1525214"/>
                    <a:pt x="416971" y="1525214"/>
                  </a:cubicBezTo>
                  <a:lnTo>
                    <a:pt x="471830" y="1525214"/>
                  </a:lnTo>
                  <a:lnTo>
                    <a:pt x="471830" y="1673357"/>
                  </a:lnTo>
                  <a:cubicBezTo>
                    <a:pt x="471830" y="1766620"/>
                    <a:pt x="548640" y="1837958"/>
                    <a:pt x="636432" y="1837958"/>
                  </a:cubicBezTo>
                  <a:lnTo>
                    <a:pt x="877839" y="1837958"/>
                  </a:lnTo>
                  <a:lnTo>
                    <a:pt x="877839" y="1909277"/>
                  </a:lnTo>
                  <a:lnTo>
                    <a:pt x="768121" y="1909277"/>
                  </a:lnTo>
                  <a:cubicBezTo>
                    <a:pt x="707770" y="1909277"/>
                    <a:pt x="652906" y="1958644"/>
                    <a:pt x="652906" y="2024491"/>
                  </a:cubicBezTo>
                  <a:cubicBezTo>
                    <a:pt x="652906" y="2084841"/>
                    <a:pt x="702274" y="2139705"/>
                    <a:pt x="768121" y="2139705"/>
                  </a:cubicBezTo>
                  <a:lnTo>
                    <a:pt x="2112289" y="2139705"/>
                  </a:lnTo>
                  <a:cubicBezTo>
                    <a:pt x="2172639" y="2139705"/>
                    <a:pt x="2227503" y="2090338"/>
                    <a:pt x="2227503" y="2024491"/>
                  </a:cubicBezTo>
                  <a:cubicBezTo>
                    <a:pt x="2227503" y="1964141"/>
                    <a:pt x="2178135" y="1909277"/>
                    <a:pt x="2112289" y="1909277"/>
                  </a:cubicBezTo>
                  <a:lnTo>
                    <a:pt x="2002570" y="1909277"/>
                  </a:lnTo>
                  <a:lnTo>
                    <a:pt x="2002551" y="1837958"/>
                  </a:lnTo>
                  <a:lnTo>
                    <a:pt x="2101306" y="1837958"/>
                  </a:lnTo>
                  <a:cubicBezTo>
                    <a:pt x="2112271" y="1887326"/>
                    <a:pt x="2150674" y="1920259"/>
                    <a:pt x="2205553" y="1920259"/>
                  </a:cubicBezTo>
                  <a:lnTo>
                    <a:pt x="2452431" y="1920259"/>
                  </a:lnTo>
                  <a:cubicBezTo>
                    <a:pt x="2595083" y="1920259"/>
                    <a:pt x="2710297" y="1805045"/>
                    <a:pt x="2710297" y="1662393"/>
                  </a:cubicBezTo>
                  <a:lnTo>
                    <a:pt x="2710297" y="449899"/>
                  </a:lnTo>
                  <a:cubicBezTo>
                    <a:pt x="2710297" y="307248"/>
                    <a:pt x="2595083" y="192033"/>
                    <a:pt x="2457923" y="192033"/>
                  </a:cubicBezTo>
                  <a:close/>
                  <a:moveTo>
                    <a:pt x="960135" y="104246"/>
                  </a:moveTo>
                  <a:cubicBezTo>
                    <a:pt x="960135" y="93282"/>
                    <a:pt x="971118" y="82298"/>
                    <a:pt x="982083" y="82298"/>
                  </a:cubicBezTo>
                  <a:lnTo>
                    <a:pt x="1777611" y="82298"/>
                  </a:lnTo>
                  <a:cubicBezTo>
                    <a:pt x="1788575" y="82298"/>
                    <a:pt x="1799559" y="93263"/>
                    <a:pt x="1799559" y="104246"/>
                  </a:cubicBezTo>
                  <a:lnTo>
                    <a:pt x="1799559" y="274320"/>
                  </a:lnTo>
                  <a:lnTo>
                    <a:pt x="960140" y="274339"/>
                  </a:lnTo>
                  <a:close/>
                  <a:moveTo>
                    <a:pt x="153634" y="1130203"/>
                  </a:moveTo>
                  <a:cubicBezTo>
                    <a:pt x="115230" y="1130203"/>
                    <a:pt x="82316" y="1097291"/>
                    <a:pt x="82316" y="1058885"/>
                  </a:cubicBezTo>
                  <a:cubicBezTo>
                    <a:pt x="82316" y="1020481"/>
                    <a:pt x="115228" y="987567"/>
                    <a:pt x="153634" y="987567"/>
                  </a:cubicBezTo>
                  <a:lnTo>
                    <a:pt x="318236" y="987567"/>
                  </a:lnTo>
                  <a:lnTo>
                    <a:pt x="318236" y="1130218"/>
                  </a:lnTo>
                  <a:close/>
                  <a:moveTo>
                    <a:pt x="416991" y="1442928"/>
                  </a:moveTo>
                  <a:cubicBezTo>
                    <a:pt x="406026" y="1442928"/>
                    <a:pt x="400535" y="1437436"/>
                    <a:pt x="400535" y="1426472"/>
                  </a:cubicBezTo>
                  <a:lnTo>
                    <a:pt x="400535" y="691294"/>
                  </a:lnTo>
                  <a:cubicBezTo>
                    <a:pt x="400535" y="685802"/>
                    <a:pt x="406026" y="674838"/>
                    <a:pt x="416991" y="674838"/>
                  </a:cubicBezTo>
                  <a:lnTo>
                    <a:pt x="471850" y="674838"/>
                  </a:lnTo>
                  <a:lnTo>
                    <a:pt x="471850" y="1442934"/>
                  </a:lnTo>
                  <a:close/>
                  <a:moveTo>
                    <a:pt x="554151" y="1673352"/>
                  </a:moveTo>
                  <a:lnTo>
                    <a:pt x="554151" y="444398"/>
                  </a:lnTo>
                  <a:cubicBezTo>
                    <a:pt x="554151" y="400503"/>
                    <a:pt x="592555" y="362098"/>
                    <a:pt x="636452" y="362098"/>
                  </a:cubicBezTo>
                  <a:lnTo>
                    <a:pt x="2106807" y="362098"/>
                  </a:lnTo>
                  <a:lnTo>
                    <a:pt x="2106807" y="1761130"/>
                  </a:lnTo>
                  <a:lnTo>
                    <a:pt x="636452" y="1761130"/>
                  </a:lnTo>
                  <a:cubicBezTo>
                    <a:pt x="587064" y="1755638"/>
                    <a:pt x="554151" y="1722726"/>
                    <a:pt x="554151" y="1673337"/>
                  </a:cubicBezTo>
                  <a:close/>
                  <a:moveTo>
                    <a:pt x="2150693" y="2024482"/>
                  </a:moveTo>
                  <a:cubicBezTo>
                    <a:pt x="2150693" y="2040938"/>
                    <a:pt x="2134237" y="2057394"/>
                    <a:pt x="2117781" y="2057394"/>
                  </a:cubicBezTo>
                  <a:lnTo>
                    <a:pt x="773613" y="2057413"/>
                  </a:lnTo>
                  <a:cubicBezTo>
                    <a:pt x="757157" y="2057413"/>
                    <a:pt x="740700" y="2040957"/>
                    <a:pt x="740700" y="2024501"/>
                  </a:cubicBezTo>
                  <a:cubicBezTo>
                    <a:pt x="740700" y="2008045"/>
                    <a:pt x="757157" y="1991588"/>
                    <a:pt x="773613" y="1991588"/>
                  </a:cubicBezTo>
                  <a:lnTo>
                    <a:pt x="2117781" y="1991588"/>
                  </a:lnTo>
                  <a:cubicBezTo>
                    <a:pt x="2134237" y="1991569"/>
                    <a:pt x="2150693" y="2008025"/>
                    <a:pt x="2150693" y="2024481"/>
                  </a:cubicBezTo>
                  <a:close/>
                  <a:moveTo>
                    <a:pt x="1925761" y="1909267"/>
                  </a:moveTo>
                  <a:lnTo>
                    <a:pt x="960154" y="1909267"/>
                  </a:lnTo>
                  <a:lnTo>
                    <a:pt x="960154" y="1837949"/>
                  </a:lnTo>
                  <a:lnTo>
                    <a:pt x="1925761" y="1837949"/>
                  </a:lnTo>
                  <a:close/>
                  <a:moveTo>
                    <a:pt x="2628020" y="1667861"/>
                  </a:moveTo>
                  <a:cubicBezTo>
                    <a:pt x="2628020" y="1766616"/>
                    <a:pt x="2551210" y="1843425"/>
                    <a:pt x="2452455" y="1843425"/>
                  </a:cubicBezTo>
                  <a:lnTo>
                    <a:pt x="2205577" y="1843425"/>
                  </a:lnTo>
                  <a:cubicBezTo>
                    <a:pt x="2194612" y="1843425"/>
                    <a:pt x="2183629" y="1832461"/>
                    <a:pt x="2183629" y="1821477"/>
                  </a:cubicBezTo>
                  <a:lnTo>
                    <a:pt x="2183629" y="301745"/>
                  </a:lnTo>
                  <a:cubicBezTo>
                    <a:pt x="2183629" y="290780"/>
                    <a:pt x="2194593" y="279797"/>
                    <a:pt x="2205577" y="279797"/>
                  </a:cubicBezTo>
                  <a:lnTo>
                    <a:pt x="2452455" y="279797"/>
                  </a:lnTo>
                  <a:cubicBezTo>
                    <a:pt x="2551210" y="279797"/>
                    <a:pt x="2628020" y="356606"/>
                    <a:pt x="2628020" y="455361"/>
                  </a:cubicBezTo>
                  <a:close/>
                </a:path>
              </a:pathLst>
            </a:custGeom>
            <a:grpFill/>
            <a:ln w="4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" name="Forma libre: forma 14">
              <a:extLst>
                <a:ext uri="{FF2B5EF4-FFF2-40B4-BE49-F238E27FC236}">
                  <a16:creationId xmlns:a16="http://schemas.microsoft.com/office/drawing/2014/main" id="{AED1B856-6B1D-495D-88C7-E645E0DB4DEC}"/>
                </a:ext>
              </a:extLst>
            </p:cNvPr>
            <p:cNvSpPr/>
            <p:nvPr/>
          </p:nvSpPr>
          <p:spPr>
            <a:xfrm>
              <a:off x="2630315" y="4201282"/>
              <a:ext cx="1102775" cy="82299"/>
            </a:xfrm>
            <a:custGeom>
              <a:avLst/>
              <a:gdLst>
                <a:gd name="connsiteX0" fmla="*/ 43896 w 1102775"/>
                <a:gd name="connsiteY0" fmla="*/ 82299 h 82299"/>
                <a:gd name="connsiteX1" fmla="*/ 1058880 w 1102775"/>
                <a:gd name="connsiteY1" fmla="*/ 82299 h 82299"/>
                <a:gd name="connsiteX2" fmla="*/ 1102775 w 1102775"/>
                <a:gd name="connsiteY2" fmla="*/ 43896 h 82299"/>
                <a:gd name="connsiteX3" fmla="*/ 1058880 w 1102775"/>
                <a:gd name="connsiteY3" fmla="*/ 0 h 82299"/>
                <a:gd name="connsiteX4" fmla="*/ 43896 w 1102775"/>
                <a:gd name="connsiteY4" fmla="*/ 0 h 82299"/>
                <a:gd name="connsiteX5" fmla="*/ 0 w 1102775"/>
                <a:gd name="connsiteY5" fmla="*/ 43896 h 82299"/>
                <a:gd name="connsiteX6" fmla="*/ 43896 w 1102775"/>
                <a:gd name="connsiteY6" fmla="*/ 82299 h 8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2775" h="82299">
                  <a:moveTo>
                    <a:pt x="43896" y="82299"/>
                  </a:moveTo>
                  <a:lnTo>
                    <a:pt x="1058880" y="82299"/>
                  </a:lnTo>
                  <a:cubicBezTo>
                    <a:pt x="1080828" y="82299"/>
                    <a:pt x="1102775" y="65843"/>
                    <a:pt x="1102775" y="43896"/>
                  </a:cubicBezTo>
                  <a:cubicBezTo>
                    <a:pt x="1102775" y="21948"/>
                    <a:pt x="1086319" y="0"/>
                    <a:pt x="1058880" y="0"/>
                  </a:cubicBezTo>
                  <a:lnTo>
                    <a:pt x="43896" y="0"/>
                  </a:lnTo>
                  <a:cubicBezTo>
                    <a:pt x="21948" y="0"/>
                    <a:pt x="0" y="16456"/>
                    <a:pt x="0" y="43896"/>
                  </a:cubicBezTo>
                  <a:cubicBezTo>
                    <a:pt x="5492" y="60352"/>
                    <a:pt x="21948" y="82299"/>
                    <a:pt x="43896" y="82299"/>
                  </a:cubicBezTo>
                  <a:close/>
                </a:path>
              </a:pathLst>
            </a:custGeom>
            <a:grpFill/>
            <a:ln w="4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6BB8476E-B834-40B9-85F5-6453A6E0DA52}"/>
                </a:ext>
              </a:extLst>
            </p:cNvPr>
            <p:cNvSpPr/>
            <p:nvPr/>
          </p:nvSpPr>
          <p:spPr>
            <a:xfrm>
              <a:off x="2630315" y="4398787"/>
              <a:ext cx="1102775" cy="87791"/>
            </a:xfrm>
            <a:custGeom>
              <a:avLst/>
              <a:gdLst>
                <a:gd name="connsiteX0" fmla="*/ 43896 w 1102775"/>
                <a:gd name="connsiteY0" fmla="*/ 87791 h 87791"/>
                <a:gd name="connsiteX1" fmla="*/ 1058880 w 1102775"/>
                <a:gd name="connsiteY1" fmla="*/ 87791 h 87791"/>
                <a:gd name="connsiteX2" fmla="*/ 1102775 w 1102775"/>
                <a:gd name="connsiteY2" fmla="*/ 43896 h 87791"/>
                <a:gd name="connsiteX3" fmla="*/ 1058880 w 1102775"/>
                <a:gd name="connsiteY3" fmla="*/ 0 h 87791"/>
                <a:gd name="connsiteX4" fmla="*/ 43896 w 1102775"/>
                <a:gd name="connsiteY4" fmla="*/ 19 h 87791"/>
                <a:gd name="connsiteX5" fmla="*/ 0 w 1102775"/>
                <a:gd name="connsiteY5" fmla="*/ 43915 h 87791"/>
                <a:gd name="connsiteX6" fmla="*/ 43896 w 1102775"/>
                <a:gd name="connsiteY6" fmla="*/ 87791 h 87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2775" h="87791">
                  <a:moveTo>
                    <a:pt x="43896" y="87791"/>
                  </a:moveTo>
                  <a:lnTo>
                    <a:pt x="1058880" y="87791"/>
                  </a:lnTo>
                  <a:cubicBezTo>
                    <a:pt x="1080828" y="87791"/>
                    <a:pt x="1102775" y="71335"/>
                    <a:pt x="1102775" y="43896"/>
                  </a:cubicBezTo>
                  <a:cubicBezTo>
                    <a:pt x="1102775" y="21948"/>
                    <a:pt x="1086319" y="0"/>
                    <a:pt x="1058880" y="0"/>
                  </a:cubicBezTo>
                  <a:lnTo>
                    <a:pt x="43896" y="19"/>
                  </a:lnTo>
                  <a:cubicBezTo>
                    <a:pt x="21948" y="19"/>
                    <a:pt x="0" y="16475"/>
                    <a:pt x="0" y="43915"/>
                  </a:cubicBezTo>
                  <a:cubicBezTo>
                    <a:pt x="5492" y="71335"/>
                    <a:pt x="21948" y="87791"/>
                    <a:pt x="43896" y="87791"/>
                  </a:cubicBezTo>
                  <a:close/>
                </a:path>
              </a:pathLst>
            </a:custGeom>
            <a:grpFill/>
            <a:ln w="4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" name="Forma libre: forma 16">
              <a:extLst>
                <a:ext uri="{FF2B5EF4-FFF2-40B4-BE49-F238E27FC236}">
                  <a16:creationId xmlns:a16="http://schemas.microsoft.com/office/drawing/2014/main" id="{ACAC0D15-C478-478C-BF04-963EF8F72A8C}"/>
                </a:ext>
              </a:extLst>
            </p:cNvPr>
            <p:cNvSpPr/>
            <p:nvPr/>
          </p:nvSpPr>
          <p:spPr>
            <a:xfrm>
              <a:off x="2630315" y="4607270"/>
              <a:ext cx="1102775" cy="87791"/>
            </a:xfrm>
            <a:custGeom>
              <a:avLst/>
              <a:gdLst>
                <a:gd name="connsiteX0" fmla="*/ 43896 w 1102775"/>
                <a:gd name="connsiteY0" fmla="*/ 87791 h 87791"/>
                <a:gd name="connsiteX1" fmla="*/ 1058880 w 1102775"/>
                <a:gd name="connsiteY1" fmla="*/ 87791 h 87791"/>
                <a:gd name="connsiteX2" fmla="*/ 1102775 w 1102775"/>
                <a:gd name="connsiteY2" fmla="*/ 43896 h 87791"/>
                <a:gd name="connsiteX3" fmla="*/ 1058880 w 1102775"/>
                <a:gd name="connsiteY3" fmla="*/ 0 h 87791"/>
                <a:gd name="connsiteX4" fmla="*/ 43896 w 1102775"/>
                <a:gd name="connsiteY4" fmla="*/ 0 h 87791"/>
                <a:gd name="connsiteX5" fmla="*/ 0 w 1102775"/>
                <a:gd name="connsiteY5" fmla="*/ 43896 h 87791"/>
                <a:gd name="connsiteX6" fmla="*/ 43896 w 1102775"/>
                <a:gd name="connsiteY6" fmla="*/ 87791 h 87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2775" h="87791">
                  <a:moveTo>
                    <a:pt x="43896" y="87791"/>
                  </a:moveTo>
                  <a:lnTo>
                    <a:pt x="1058880" y="87791"/>
                  </a:lnTo>
                  <a:cubicBezTo>
                    <a:pt x="1080828" y="87791"/>
                    <a:pt x="1102775" y="71335"/>
                    <a:pt x="1102775" y="43896"/>
                  </a:cubicBezTo>
                  <a:cubicBezTo>
                    <a:pt x="1102775" y="21948"/>
                    <a:pt x="1086319" y="0"/>
                    <a:pt x="1058880" y="0"/>
                  </a:cubicBezTo>
                  <a:lnTo>
                    <a:pt x="43896" y="0"/>
                  </a:lnTo>
                  <a:cubicBezTo>
                    <a:pt x="21948" y="0"/>
                    <a:pt x="0" y="16456"/>
                    <a:pt x="0" y="43896"/>
                  </a:cubicBezTo>
                  <a:cubicBezTo>
                    <a:pt x="5492" y="65844"/>
                    <a:pt x="21948" y="87791"/>
                    <a:pt x="43896" y="87791"/>
                  </a:cubicBezTo>
                  <a:close/>
                </a:path>
              </a:pathLst>
            </a:custGeom>
            <a:grpFill/>
            <a:ln w="4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" name="Forma libre: forma 17">
              <a:extLst>
                <a:ext uri="{FF2B5EF4-FFF2-40B4-BE49-F238E27FC236}">
                  <a16:creationId xmlns:a16="http://schemas.microsoft.com/office/drawing/2014/main" id="{ABCD1215-C721-4318-8D0B-23CF246D484D}"/>
                </a:ext>
              </a:extLst>
            </p:cNvPr>
            <p:cNvSpPr/>
            <p:nvPr/>
          </p:nvSpPr>
          <p:spPr>
            <a:xfrm>
              <a:off x="2630315" y="4810267"/>
              <a:ext cx="1102775" cy="87791"/>
            </a:xfrm>
            <a:custGeom>
              <a:avLst/>
              <a:gdLst>
                <a:gd name="connsiteX0" fmla="*/ 43896 w 1102775"/>
                <a:gd name="connsiteY0" fmla="*/ 87791 h 87791"/>
                <a:gd name="connsiteX1" fmla="*/ 1058880 w 1102775"/>
                <a:gd name="connsiteY1" fmla="*/ 87791 h 87791"/>
                <a:gd name="connsiteX2" fmla="*/ 1102775 w 1102775"/>
                <a:gd name="connsiteY2" fmla="*/ 43896 h 87791"/>
                <a:gd name="connsiteX3" fmla="*/ 1058880 w 1102775"/>
                <a:gd name="connsiteY3" fmla="*/ 0 h 87791"/>
                <a:gd name="connsiteX4" fmla="*/ 43896 w 1102775"/>
                <a:gd name="connsiteY4" fmla="*/ 19 h 87791"/>
                <a:gd name="connsiteX5" fmla="*/ 0 w 1102775"/>
                <a:gd name="connsiteY5" fmla="*/ 43915 h 87791"/>
                <a:gd name="connsiteX6" fmla="*/ 43896 w 1102775"/>
                <a:gd name="connsiteY6" fmla="*/ 87791 h 87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2775" h="87791">
                  <a:moveTo>
                    <a:pt x="43896" y="87791"/>
                  </a:moveTo>
                  <a:lnTo>
                    <a:pt x="1058880" y="87791"/>
                  </a:lnTo>
                  <a:cubicBezTo>
                    <a:pt x="1080828" y="87791"/>
                    <a:pt x="1102775" y="71335"/>
                    <a:pt x="1102775" y="43896"/>
                  </a:cubicBezTo>
                  <a:cubicBezTo>
                    <a:pt x="1102775" y="21948"/>
                    <a:pt x="1086319" y="0"/>
                    <a:pt x="1058880" y="0"/>
                  </a:cubicBezTo>
                  <a:lnTo>
                    <a:pt x="43896" y="19"/>
                  </a:lnTo>
                  <a:cubicBezTo>
                    <a:pt x="21948" y="19"/>
                    <a:pt x="0" y="16475"/>
                    <a:pt x="0" y="43915"/>
                  </a:cubicBezTo>
                  <a:cubicBezTo>
                    <a:pt x="5492" y="71336"/>
                    <a:pt x="21948" y="87791"/>
                    <a:pt x="43896" y="87791"/>
                  </a:cubicBezTo>
                  <a:close/>
                </a:path>
              </a:pathLst>
            </a:custGeom>
            <a:grpFill/>
            <a:ln w="4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id="{7FBBC51C-C9F6-4DB6-A3DA-0C2B8711A4E7}"/>
                </a:ext>
              </a:extLst>
            </p:cNvPr>
            <p:cNvSpPr/>
            <p:nvPr/>
          </p:nvSpPr>
          <p:spPr>
            <a:xfrm>
              <a:off x="2630315" y="5018750"/>
              <a:ext cx="1102775" cy="87791"/>
            </a:xfrm>
            <a:custGeom>
              <a:avLst/>
              <a:gdLst>
                <a:gd name="connsiteX0" fmla="*/ 43896 w 1102775"/>
                <a:gd name="connsiteY0" fmla="*/ 87791 h 87791"/>
                <a:gd name="connsiteX1" fmla="*/ 1058880 w 1102775"/>
                <a:gd name="connsiteY1" fmla="*/ 87791 h 87791"/>
                <a:gd name="connsiteX2" fmla="*/ 1102775 w 1102775"/>
                <a:gd name="connsiteY2" fmla="*/ 43896 h 87791"/>
                <a:gd name="connsiteX3" fmla="*/ 1058880 w 1102775"/>
                <a:gd name="connsiteY3" fmla="*/ 0 h 87791"/>
                <a:gd name="connsiteX4" fmla="*/ 43896 w 1102775"/>
                <a:gd name="connsiteY4" fmla="*/ 0 h 87791"/>
                <a:gd name="connsiteX5" fmla="*/ 0 w 1102775"/>
                <a:gd name="connsiteY5" fmla="*/ 43896 h 87791"/>
                <a:gd name="connsiteX6" fmla="*/ 43896 w 1102775"/>
                <a:gd name="connsiteY6" fmla="*/ 87791 h 87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2775" h="87791">
                  <a:moveTo>
                    <a:pt x="43896" y="87791"/>
                  </a:moveTo>
                  <a:lnTo>
                    <a:pt x="1058880" y="87791"/>
                  </a:lnTo>
                  <a:cubicBezTo>
                    <a:pt x="1080828" y="87791"/>
                    <a:pt x="1102775" y="71335"/>
                    <a:pt x="1102775" y="43896"/>
                  </a:cubicBezTo>
                  <a:cubicBezTo>
                    <a:pt x="1102775" y="21948"/>
                    <a:pt x="1086319" y="0"/>
                    <a:pt x="1058880" y="0"/>
                  </a:cubicBezTo>
                  <a:lnTo>
                    <a:pt x="43896" y="0"/>
                  </a:lnTo>
                  <a:cubicBezTo>
                    <a:pt x="21948" y="0"/>
                    <a:pt x="0" y="16456"/>
                    <a:pt x="0" y="43896"/>
                  </a:cubicBezTo>
                  <a:cubicBezTo>
                    <a:pt x="5492" y="71316"/>
                    <a:pt x="21948" y="87791"/>
                    <a:pt x="43896" y="87791"/>
                  </a:cubicBezTo>
                  <a:close/>
                </a:path>
              </a:pathLst>
            </a:custGeom>
            <a:grpFill/>
            <a:ln w="4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0" name="Forma libre: forma 19">
              <a:extLst>
                <a:ext uri="{FF2B5EF4-FFF2-40B4-BE49-F238E27FC236}">
                  <a16:creationId xmlns:a16="http://schemas.microsoft.com/office/drawing/2014/main" id="{F9E412D3-3B96-49CC-8B21-43008AF105B4}"/>
                </a:ext>
              </a:extLst>
            </p:cNvPr>
            <p:cNvSpPr/>
            <p:nvPr/>
          </p:nvSpPr>
          <p:spPr>
            <a:xfrm>
              <a:off x="2630310" y="5227238"/>
              <a:ext cx="1102775" cy="87791"/>
            </a:xfrm>
            <a:custGeom>
              <a:avLst/>
              <a:gdLst>
                <a:gd name="connsiteX0" fmla="*/ 1102775 w 1102775"/>
                <a:gd name="connsiteY0" fmla="*/ 43896 h 87791"/>
                <a:gd name="connsiteX1" fmla="*/ 1058880 w 1102775"/>
                <a:gd name="connsiteY1" fmla="*/ 0 h 87791"/>
                <a:gd name="connsiteX2" fmla="*/ 43896 w 1102775"/>
                <a:gd name="connsiteY2" fmla="*/ 0 h 87791"/>
                <a:gd name="connsiteX3" fmla="*/ 0 w 1102775"/>
                <a:gd name="connsiteY3" fmla="*/ 43896 h 87791"/>
                <a:gd name="connsiteX4" fmla="*/ 43896 w 1102775"/>
                <a:gd name="connsiteY4" fmla="*/ 87791 h 87791"/>
                <a:gd name="connsiteX5" fmla="*/ 1058880 w 1102775"/>
                <a:gd name="connsiteY5" fmla="*/ 87791 h 87791"/>
                <a:gd name="connsiteX6" fmla="*/ 1102775 w 1102775"/>
                <a:gd name="connsiteY6" fmla="*/ 43896 h 87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2775" h="87791">
                  <a:moveTo>
                    <a:pt x="1102775" y="43896"/>
                  </a:moveTo>
                  <a:cubicBezTo>
                    <a:pt x="1102775" y="21948"/>
                    <a:pt x="1086319" y="0"/>
                    <a:pt x="1058880" y="0"/>
                  </a:cubicBezTo>
                  <a:lnTo>
                    <a:pt x="43896" y="0"/>
                  </a:lnTo>
                  <a:cubicBezTo>
                    <a:pt x="21948" y="0"/>
                    <a:pt x="0" y="16456"/>
                    <a:pt x="0" y="43896"/>
                  </a:cubicBezTo>
                  <a:cubicBezTo>
                    <a:pt x="0" y="65844"/>
                    <a:pt x="16456" y="87791"/>
                    <a:pt x="43896" y="87791"/>
                  </a:cubicBezTo>
                  <a:lnTo>
                    <a:pt x="1058880" y="87791"/>
                  </a:lnTo>
                  <a:cubicBezTo>
                    <a:pt x="1086319" y="87791"/>
                    <a:pt x="1102775" y="65843"/>
                    <a:pt x="1102775" y="43896"/>
                  </a:cubicBezTo>
                  <a:close/>
                </a:path>
              </a:pathLst>
            </a:custGeom>
            <a:grpFill/>
            <a:ln w="48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8F2B7786-26CC-4894-AD20-A425A7DB0752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1447060" y="5135955"/>
            <a:ext cx="4174553" cy="7531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E0500F32-834C-431B-A666-B0E04C9A12B0}"/>
              </a:ext>
            </a:extLst>
          </p:cNvPr>
          <p:cNvSpPr txBox="1"/>
          <p:nvPr/>
        </p:nvSpPr>
        <p:spPr>
          <a:xfrm rot="20975284">
            <a:off x="2764494" y="5053934"/>
            <a:ext cx="2647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Customer requirements</a:t>
            </a:r>
            <a:endParaRPr lang="es-ES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B57A5C1-9C41-4191-A33D-7C70CA577EDB}"/>
              </a:ext>
            </a:extLst>
          </p:cNvPr>
          <p:cNvSpPr txBox="1"/>
          <p:nvPr/>
        </p:nvSpPr>
        <p:spPr>
          <a:xfrm>
            <a:off x="5876692" y="6146174"/>
            <a:ext cx="2509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Motor requirements</a:t>
            </a:r>
            <a:endParaRPr lang="es-ES" dirty="0"/>
          </a:p>
        </p:txBody>
      </p: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C90D1096-B43F-4071-8C96-D4295B8FA3F8}"/>
              </a:ext>
            </a:extLst>
          </p:cNvPr>
          <p:cNvCxnSpPr>
            <a:cxnSpLocks/>
          </p:cNvCxnSpPr>
          <p:nvPr/>
        </p:nvCxnSpPr>
        <p:spPr>
          <a:xfrm>
            <a:off x="6771272" y="5415432"/>
            <a:ext cx="204389" cy="7307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91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E37D71A-0A95-48B6-91F7-6A96CCCEE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65FDD1F-A088-42E9-99D0-10EDE0ED4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F6CFB1-B273-46C4-A51D-9E7A8C23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01EA1E0-7A88-4E73-848C-16262141E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Introduction</a:t>
            </a:r>
            <a:r>
              <a:rPr lang="es-ES" dirty="0"/>
              <a:t> – </a:t>
            </a:r>
            <a:r>
              <a:rPr lang="es-ES" dirty="0" err="1"/>
              <a:t>exercise</a:t>
            </a:r>
            <a:r>
              <a:rPr lang="es-ES" dirty="0"/>
              <a:t> </a:t>
            </a:r>
            <a:r>
              <a:rPr lang="es-ES" dirty="0" err="1"/>
              <a:t>tasks</a:t>
            </a:r>
            <a:endParaRPr lang="es-E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D3591743-E0F0-4145-AE42-5AB255F302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6"/>
            <a:ext cx="8299939" cy="519174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The exercise will consist of the following tasks: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Read carefully customer requirements given in the following slides. </a:t>
            </a:r>
            <a:r>
              <a:rPr lang="en-US" sz="1800" i="1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Remember that these requirements may be given in an informal and unstructured way. The objective is to convert what the customer asks for into formal requirements for the motor.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Start writing two motor requirements.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Create a requirement set and requirements in MATLAB Requirement Editor.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Complete the attributes present in the Requirement Editor.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Complete the whole requirement set taking into account the information given by the customer.</a:t>
            </a:r>
          </a:p>
          <a:p>
            <a:pPr marL="342900" indent="-342900" algn="just">
              <a:buFont typeface="+mj-lt"/>
              <a:buAutoNum type="arabicPeriod"/>
            </a:pPr>
            <a:endParaRPr lang="en-US" sz="1800" dirty="0">
              <a:solidFill>
                <a:schemeClr val="tx1"/>
              </a:solidFill>
              <a:latin typeface="Arial Nova Light" panose="020B0304020202020204" pitchFamily="34" charset="0"/>
              <a:ea typeface="+mn-ea"/>
              <a:cs typeface="+mn-cs"/>
            </a:endParaRPr>
          </a:p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Take into account the guidelines given in class theory. The exercise will be evaluated following those guidelines.</a:t>
            </a:r>
          </a:p>
          <a:p>
            <a:pPr marL="0" indent="0" algn="just">
              <a:buNone/>
            </a:pPr>
            <a:endParaRPr lang="en-US" sz="1800" dirty="0">
              <a:solidFill>
                <a:schemeClr val="tx1"/>
              </a:solidFill>
              <a:latin typeface="Arial Nova Light" panose="020B0304020202020204" pitchFamily="34" charset="0"/>
              <a:ea typeface="+mn-ea"/>
              <a:cs typeface="+mn-cs"/>
            </a:endParaRPr>
          </a:p>
          <a:p>
            <a:pPr marL="0" indent="0" algn="just">
              <a:buNone/>
            </a:pP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The deliverable will contain a MALTAB requirements set file (</a:t>
            </a:r>
            <a:r>
              <a:rPr lang="en-US" sz="1800" dirty="0" err="1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slreqx</a:t>
            </a:r>
            <a:r>
              <a:rPr lang="en-US" sz="1800" dirty="0">
                <a:solidFill>
                  <a:schemeClr val="tx1"/>
                </a:solidFill>
                <a:latin typeface="Arial Nova Light" panose="020B0304020202020204" pitchFamily="34" charset="0"/>
                <a:ea typeface="+mn-ea"/>
                <a:cs typeface="+mn-cs"/>
              </a:rPr>
              <a:t>) and a word file imported directly from the editor.</a:t>
            </a:r>
          </a:p>
        </p:txBody>
      </p:sp>
    </p:spTree>
    <p:extLst>
      <p:ext uri="{BB962C8B-B14F-4D97-AF65-F5344CB8AC3E}">
        <p14:creationId xmlns:p14="http://schemas.microsoft.com/office/powerpoint/2010/main" val="18350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B2242009-2FA6-40AE-930E-49D1BBC84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Electric motor </a:t>
            </a:r>
            <a:r>
              <a:rPr lang="es-ES" dirty="0" err="1"/>
              <a:t>customer</a:t>
            </a:r>
            <a:r>
              <a:rPr lang="es-ES" dirty="0"/>
              <a:t> </a:t>
            </a:r>
            <a:r>
              <a:rPr lang="es-ES" dirty="0" err="1"/>
              <a:t>requirements</a:t>
            </a:r>
            <a:endParaRPr lang="es-ES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6A89485A-3B9C-45E9-B75B-DD8DF334C7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B5672541-A4F4-4A70-AF2E-31A8B3048A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s-ES" dirty="0"/>
              <a:t>1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A8D08B3-8A80-419A-AE42-58CAF2F89E6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467475"/>
            <a:ext cx="1181100" cy="365125"/>
          </a:xfrm>
        </p:spPr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32ED7CB-F02E-4E60-8DDC-999673142863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61125"/>
            <a:ext cx="4778375" cy="365125"/>
          </a:xfrm>
        </p:spPr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D712F17-39A2-4EBB-A3AB-5CB7D98D9AA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032750" y="6461125"/>
            <a:ext cx="1111250" cy="365125"/>
          </a:xfrm>
        </p:spPr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51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n 32">
            <a:extLst>
              <a:ext uri="{FF2B5EF4-FFF2-40B4-BE49-F238E27FC236}">
                <a16:creationId xmlns:a16="http://schemas.microsoft.com/office/drawing/2014/main" id="{8A24104D-FD36-4FAF-B26F-48F01A2E4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127" y="1362151"/>
            <a:ext cx="6680991" cy="4985862"/>
          </a:xfrm>
          <a:prstGeom prst="rect">
            <a:avLst/>
          </a:prstGeom>
        </p:spPr>
      </p:pic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E37D71A-0A95-48B6-91F7-6A96CCCEE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65FDD1F-A088-42E9-99D0-10EDE0ED4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F6CFB1-B273-46C4-A51D-9E7A8C23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01EA1E0-7A88-4E73-848C-16262141E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General </a:t>
            </a:r>
            <a:r>
              <a:rPr lang="es-ES" dirty="0" err="1"/>
              <a:t>description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the scooter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1603765-DB27-4D59-A205-EAF34005C15F}"/>
              </a:ext>
            </a:extLst>
          </p:cNvPr>
          <p:cNvSpPr txBox="1"/>
          <p:nvPr/>
        </p:nvSpPr>
        <p:spPr>
          <a:xfrm>
            <a:off x="549275" y="3897925"/>
            <a:ext cx="2107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rial Nova Light" panose="020B0304020202020204" pitchFamily="34" charset="0"/>
              </a:rPr>
              <a:t>In-wheel motor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60D78727-D079-432F-B840-5167AEA2148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602924" y="4267257"/>
            <a:ext cx="311601" cy="461957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A223DB8A-43DA-48F3-9DC7-7BA1BDCACAB6}"/>
              </a:ext>
            </a:extLst>
          </p:cNvPr>
          <p:cNvCxnSpPr>
            <a:cxnSpLocks/>
          </p:cNvCxnSpPr>
          <p:nvPr/>
        </p:nvCxnSpPr>
        <p:spPr>
          <a:xfrm flipH="1">
            <a:off x="4025620" y="4267257"/>
            <a:ext cx="575960" cy="862557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DA44ECBF-929F-40E9-9E89-1741C2B10C7B}"/>
              </a:ext>
            </a:extLst>
          </p:cNvPr>
          <p:cNvSpPr txBox="1"/>
          <p:nvPr/>
        </p:nvSpPr>
        <p:spPr>
          <a:xfrm>
            <a:off x="4122138" y="3923382"/>
            <a:ext cx="4107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Arial Nova Light" panose="020B0304020202020204" pitchFamily="34" charset="0"/>
              </a:rPr>
              <a:t>Embedded battery and electronics</a:t>
            </a:r>
            <a:endParaRPr lang="en-US" dirty="0">
              <a:solidFill>
                <a:schemeClr val="tx1"/>
              </a:solidFill>
              <a:latin typeface="Arial Nova Light" panose="020B0304020202020204" pitchFamily="34" charset="0"/>
            </a:endParaRP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72F61ECB-C709-49BE-BE39-D925CD4DAB6B}"/>
              </a:ext>
            </a:extLst>
          </p:cNvPr>
          <p:cNvCxnSpPr>
            <a:cxnSpLocks/>
          </p:cNvCxnSpPr>
          <p:nvPr/>
        </p:nvCxnSpPr>
        <p:spPr>
          <a:xfrm flipH="1">
            <a:off x="3132356" y="3238500"/>
            <a:ext cx="1427021" cy="127413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5A6EB78-A081-418A-97DC-91201C6F4FD4}"/>
              </a:ext>
            </a:extLst>
          </p:cNvPr>
          <p:cNvSpPr txBox="1"/>
          <p:nvPr/>
        </p:nvSpPr>
        <p:spPr>
          <a:xfrm>
            <a:off x="4775032" y="3026943"/>
            <a:ext cx="4107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 err="1">
                <a:latin typeface="Arial Nova Light" panose="020B0304020202020204" pitchFamily="34" charset="0"/>
              </a:rPr>
              <a:t>Aluminium</a:t>
            </a:r>
            <a:r>
              <a:rPr lang="en-US" dirty="0">
                <a:latin typeface="Arial Nova Light" panose="020B0304020202020204" pitchFamily="34" charset="0"/>
              </a:rPr>
              <a:t> frame</a:t>
            </a:r>
            <a:endParaRPr lang="en-US" dirty="0">
              <a:solidFill>
                <a:schemeClr val="tx1"/>
              </a:solidFill>
              <a:latin typeface="Arial Nova Light" panose="020B0304020202020204" pitchFamily="34" charset="0"/>
            </a:endParaRP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F86FEA2D-B57C-4E03-B438-0E99665A931C}"/>
              </a:ext>
            </a:extLst>
          </p:cNvPr>
          <p:cNvCxnSpPr>
            <a:cxnSpLocks/>
          </p:cNvCxnSpPr>
          <p:nvPr/>
        </p:nvCxnSpPr>
        <p:spPr>
          <a:xfrm flipH="1">
            <a:off x="3206163" y="1485780"/>
            <a:ext cx="533400" cy="8047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6BD6974-D263-43E9-9C9D-539E6334FC0E}"/>
              </a:ext>
            </a:extLst>
          </p:cNvPr>
          <p:cNvSpPr txBox="1"/>
          <p:nvPr/>
        </p:nvSpPr>
        <p:spPr>
          <a:xfrm>
            <a:off x="3781766" y="1301114"/>
            <a:ext cx="3032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Arial Nova Light" panose="020B0304020202020204" pitchFamily="34" charset="0"/>
              </a:rPr>
              <a:t>Display</a:t>
            </a:r>
            <a:endParaRPr lang="en-US" dirty="0">
              <a:solidFill>
                <a:schemeClr val="tx1"/>
              </a:solidFill>
              <a:latin typeface="Arial Nova Light" panose="020B0304020202020204" pitchFamily="34" charset="0"/>
            </a:endParaRPr>
          </a:p>
        </p:txBody>
      </p: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B166EA46-60DD-4C4B-883A-F288F3FD5D9C}"/>
              </a:ext>
            </a:extLst>
          </p:cNvPr>
          <p:cNvCxnSpPr>
            <a:cxnSpLocks/>
          </p:cNvCxnSpPr>
          <p:nvPr/>
        </p:nvCxnSpPr>
        <p:spPr>
          <a:xfrm>
            <a:off x="2170694" y="1362151"/>
            <a:ext cx="401056" cy="12362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613A3867-22E0-4917-B246-25D910ED3082}"/>
              </a:ext>
            </a:extLst>
          </p:cNvPr>
          <p:cNvSpPr txBox="1"/>
          <p:nvPr/>
        </p:nvSpPr>
        <p:spPr>
          <a:xfrm>
            <a:off x="513199" y="1196920"/>
            <a:ext cx="1657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Arial Nova Light" panose="020B0304020202020204" pitchFamily="34" charset="0"/>
              </a:rPr>
              <a:t>Manual throttle</a:t>
            </a:r>
            <a:endParaRPr lang="en-US" dirty="0">
              <a:solidFill>
                <a:schemeClr val="tx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953C174-3988-4B3E-902A-1E188C66EB09}"/>
              </a:ext>
            </a:extLst>
          </p:cNvPr>
          <p:cNvSpPr txBox="1"/>
          <p:nvPr/>
        </p:nvSpPr>
        <p:spPr>
          <a:xfrm>
            <a:off x="4466492" y="2094879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 Nova Light" panose="020B0304020202020204" pitchFamily="34" charset="0"/>
              </a:rPr>
              <a:t>Maximum scooter speed: 25 km/h</a:t>
            </a:r>
          </a:p>
        </p:txBody>
      </p:sp>
    </p:spTree>
    <p:extLst>
      <p:ext uri="{BB962C8B-B14F-4D97-AF65-F5344CB8AC3E}">
        <p14:creationId xmlns:p14="http://schemas.microsoft.com/office/powerpoint/2010/main" val="2171749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1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477A634-1368-4AEC-B01E-87E83EE11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1" y="1792664"/>
            <a:ext cx="4492869" cy="2506188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934DA66A-76A0-4062-A201-24E64AAE0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397" y="3657600"/>
            <a:ext cx="4530041" cy="2616695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9F7CD972-02E6-4A12-9774-250E9BCAB325}"/>
              </a:ext>
            </a:extLst>
          </p:cNvPr>
          <p:cNvSpPr txBox="1"/>
          <p:nvPr/>
        </p:nvSpPr>
        <p:spPr>
          <a:xfrm>
            <a:off x="4985238" y="2281808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>
                <a:latin typeface="Arial Nova Light" panose="020B0304020202020204" pitchFamily="34" charset="0"/>
              </a:rPr>
              <a:t>Profile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equivalent</a:t>
            </a:r>
            <a:r>
              <a:rPr lang="es-ES" dirty="0">
                <a:latin typeface="Arial Nova Light" panose="020B0304020202020204" pitchFamily="34" charset="0"/>
              </a:rPr>
              <a:t> torque: 1.27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traction</a:t>
            </a:r>
            <a:r>
              <a:rPr lang="es-ES" dirty="0">
                <a:latin typeface="Arial Nova Light" panose="020B0304020202020204" pitchFamily="34" charset="0"/>
              </a:rPr>
              <a:t> torque: 2.92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braking</a:t>
            </a:r>
            <a:r>
              <a:rPr lang="es-ES" dirty="0">
                <a:latin typeface="Arial Nova Light" panose="020B0304020202020204" pitchFamily="34" charset="0"/>
              </a:rPr>
              <a:t> torque: 6.09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speed</a:t>
            </a:r>
            <a:r>
              <a:rPr lang="es-ES" dirty="0">
                <a:latin typeface="Arial Nova Light" panose="020B0304020202020204" pitchFamily="34" charset="0"/>
              </a:rPr>
              <a:t>: 1503 rpm</a:t>
            </a:r>
          </a:p>
        </p:txBody>
      </p:sp>
    </p:spTree>
    <p:extLst>
      <p:ext uri="{BB962C8B-B14F-4D97-AF65-F5344CB8AC3E}">
        <p14:creationId xmlns:p14="http://schemas.microsoft.com/office/powerpoint/2010/main" val="399906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1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7D90990C-C594-4C33-A8E7-10099ED0D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715" y="1911293"/>
            <a:ext cx="7356569" cy="411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97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4A8DFA36-625E-434E-92CE-E02CE61A6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09" y="1952338"/>
            <a:ext cx="4429033" cy="2505600"/>
          </a:xfrm>
          <a:prstGeom prst="rect">
            <a:avLst/>
          </a:prstGeom>
        </p:spPr>
      </p:pic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2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F7CD972-02E6-4A12-9774-250E9BCAB325}"/>
              </a:ext>
            </a:extLst>
          </p:cNvPr>
          <p:cNvSpPr txBox="1"/>
          <p:nvPr/>
        </p:nvSpPr>
        <p:spPr>
          <a:xfrm>
            <a:off x="5213838" y="2272878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>
                <a:latin typeface="Arial Nova Light" panose="020B0304020202020204" pitchFamily="34" charset="0"/>
              </a:rPr>
              <a:t>Profile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equivalent</a:t>
            </a:r>
            <a:r>
              <a:rPr lang="es-ES" dirty="0">
                <a:latin typeface="Arial Nova Light" panose="020B0304020202020204" pitchFamily="34" charset="0"/>
              </a:rPr>
              <a:t> torque: 1.79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traction</a:t>
            </a:r>
            <a:r>
              <a:rPr lang="es-ES" dirty="0">
                <a:latin typeface="Arial Nova Light" panose="020B0304020202020204" pitchFamily="34" charset="0"/>
              </a:rPr>
              <a:t> torque: 7.76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braking</a:t>
            </a:r>
            <a:r>
              <a:rPr lang="es-ES" dirty="0">
                <a:latin typeface="Arial Nova Light" panose="020B0304020202020204" pitchFamily="34" charset="0"/>
              </a:rPr>
              <a:t> torque: 5.88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speed</a:t>
            </a:r>
            <a:r>
              <a:rPr lang="es-ES" dirty="0">
                <a:latin typeface="Arial Nova Light" panose="020B0304020202020204" pitchFamily="34" charset="0"/>
              </a:rPr>
              <a:t>: 2649 rpm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C2F98C6-8421-4464-A214-A837E11E7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372" y="3961492"/>
            <a:ext cx="4337713" cy="25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09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14.02.23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2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340477E-6826-46C0-B368-D2B2DFD42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80" y="1976863"/>
            <a:ext cx="7356145" cy="41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176130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21146</TotalTime>
  <Words>450</Words>
  <Application>Microsoft Office PowerPoint</Application>
  <PresentationFormat>Presentación en pantalla (4:3)</PresentationFormat>
  <Paragraphs>110</Paragraphs>
  <Slides>13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AppleSymbols</vt:lpstr>
      <vt:lpstr>Arial</vt:lpstr>
      <vt:lpstr>Arial Black</vt:lpstr>
      <vt:lpstr>Arial Nova Light</vt:lpstr>
      <vt:lpstr>Calibri</vt:lpstr>
      <vt:lpstr>MU Theme</vt:lpstr>
      <vt:lpstr>Requirements writing exercise</vt:lpstr>
      <vt:lpstr>Introduction – exercise context</vt:lpstr>
      <vt:lpstr>Introduction – exercise tasks</vt:lpstr>
      <vt:lpstr>Electric motor customer requirements</vt:lpstr>
      <vt:lpstr>General description of the scooter</vt:lpstr>
      <vt:lpstr>Typical operation profiles</vt:lpstr>
      <vt:lpstr>Typical operation profiles</vt:lpstr>
      <vt:lpstr>Typical operation profiles</vt:lpstr>
      <vt:lpstr>Typical operation profiles</vt:lpstr>
      <vt:lpstr>Typical operation profiles</vt:lpstr>
      <vt:lpstr>Typical operation profiles</vt:lpstr>
      <vt:lpstr>Other requirements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Jon Del Olmo</cp:lastModifiedBy>
  <cp:revision>331</cp:revision>
  <cp:lastPrinted>2018-07-13T13:37:53Z</cp:lastPrinted>
  <dcterms:created xsi:type="dcterms:W3CDTF">2017-11-28T21:27:45Z</dcterms:created>
  <dcterms:modified xsi:type="dcterms:W3CDTF">2023-02-14T09:27:35Z</dcterms:modified>
</cp:coreProperties>
</file>

<file path=docProps/thumbnail.jpeg>
</file>